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layfair Display Medium"/>
      <p:regular r:id="rId35"/>
      <p:bold r:id="rId36"/>
      <p:italic r:id="rId37"/>
      <p:boldItalic r:id="rId38"/>
    </p:embeddedFont>
    <p:embeddedFont>
      <p:font typeface="Inria Serif"/>
      <p:regular r:id="rId39"/>
      <p:bold r:id="rId40"/>
      <p:italic r:id="rId41"/>
      <p:boldItalic r:id="rId42"/>
    </p:embeddedFont>
    <p:embeddedFont>
      <p:font typeface="Inria Serif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B62FD1-2D1C-4EA8-94F0-A336829A7963}">
  <a:tblStyle styleId="{79B62FD1-2D1C-4EA8-94F0-A336829A79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riaSerif-bold.fntdata"/><Relationship Id="rId20" Type="http://schemas.openxmlformats.org/officeDocument/2006/relationships/slide" Target="slides/slide15.xml"/><Relationship Id="rId42" Type="http://schemas.openxmlformats.org/officeDocument/2006/relationships/font" Target="fonts/InriaSerif-boldItalic.fntdata"/><Relationship Id="rId41" Type="http://schemas.openxmlformats.org/officeDocument/2006/relationships/font" Target="fonts/InriaSerif-italic.fntdata"/><Relationship Id="rId22" Type="http://schemas.openxmlformats.org/officeDocument/2006/relationships/slide" Target="slides/slide17.xml"/><Relationship Id="rId44" Type="http://schemas.openxmlformats.org/officeDocument/2006/relationships/font" Target="fonts/InriaSerifLight-bold.fntdata"/><Relationship Id="rId21" Type="http://schemas.openxmlformats.org/officeDocument/2006/relationships/slide" Target="slides/slide16.xml"/><Relationship Id="rId43" Type="http://schemas.openxmlformats.org/officeDocument/2006/relationships/font" Target="fonts/InriaSerifLight-regular.fntdata"/><Relationship Id="rId24" Type="http://schemas.openxmlformats.org/officeDocument/2006/relationships/slide" Target="slides/slide19.xml"/><Relationship Id="rId46" Type="http://schemas.openxmlformats.org/officeDocument/2006/relationships/font" Target="fonts/InriaSerif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InriaSerif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fairDisplayMedium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layfairDisplayMedium-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Medium-bold.fntdata"/><Relationship Id="rId17" Type="http://schemas.openxmlformats.org/officeDocument/2006/relationships/slide" Target="slides/slide12.xml"/><Relationship Id="rId39" Type="http://schemas.openxmlformats.org/officeDocument/2006/relationships/font" Target="fonts/InriaSerif-regular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98b55ebbb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98b55ebb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the motor team and our team members are Sarah, Jodie and me Fathima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8b55ebbb2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98b55ebbb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how the car moves backward continuously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8b55ebbb2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98b55ebbb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the car speeds up by 10% and the maximum duty cycle is 90%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8b55ebbb2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8b55ebbb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the car slows down by 10% and the minimum duty cycle is 10%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98b55ebbb2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98b55ebbb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</a:t>
            </a:r>
            <a:r>
              <a:rPr lang="en"/>
              <a:t>the</a:t>
            </a:r>
            <a:r>
              <a:rPr lang="en"/>
              <a:t> car stops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8b55ebbb2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98b55ebbb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 will talk about the turning accuracy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8b55ebbb2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8b55ebbb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the car turns at 15 degrees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8b55ebbb2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98b55ebbb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how the car turns at 45 degrees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8b55ebbb2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8b55ebbb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how the car turns at 90 degrees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8b55ebbb2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98b55ebbb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how the car turns at 180 degrees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8b55ebbb2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98b55ebbb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will talk about the pid calculation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8b55ebbb2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98b55ebbb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rgbClr val="AD9B9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Initialisation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98b55ebbb2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98b55ebbb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the formula we used for our PID calculation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98b55ebbb2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98b55ebbb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the Ziegler Nichols method to tune our pid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</a:t>
            </a:r>
            <a:r>
              <a:rPr lang="en" sz="1400">
                <a:solidFill>
                  <a:srgbClr val="756F6F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Find P value by determining the oscillation point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8eb87ec28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8eb87ec2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756F6F"/>
                </a:solidFill>
                <a:latin typeface="Inria Serif"/>
                <a:ea typeface="Inria Serif"/>
                <a:cs typeface="Inria Serif"/>
                <a:sym typeface="Inria Serif"/>
              </a:rPr>
              <a:t>Step 2:</a:t>
            </a:r>
            <a:r>
              <a:rPr lang="en" sz="1400">
                <a:solidFill>
                  <a:srgbClr val="756F6F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 Find I value by determining the fastest time taken to correct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8eb87ec28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8eb87ec2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756F6F"/>
                </a:solidFill>
                <a:latin typeface="Inria Serif"/>
                <a:ea typeface="Inria Serif"/>
                <a:cs typeface="Inria Serif"/>
                <a:sym typeface="Inria Serif"/>
              </a:rPr>
              <a:t>Step 3:</a:t>
            </a:r>
            <a:r>
              <a:rPr lang="en" sz="1400">
                <a:solidFill>
                  <a:srgbClr val="756F6F"/>
                </a:solidFill>
                <a:latin typeface="Inria Serif Light"/>
                <a:ea typeface="Inria Serif Light"/>
                <a:cs typeface="Inria Serif Light"/>
                <a:sym typeface="Inria Serif Light"/>
              </a:rPr>
              <a:t> Find D value by determining the amount of errorless cycles. That’s how we fine tune the pid value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98b55ebbb2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98b55ebbb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the PID vary for short vs long distance. For the long distance the car drift towards the left side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8b55ebbb2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8b55ebbb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 will talk about the testing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98b55ebbb2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98b55ebbb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white box testing we did for our SpeedUp function which includes the control flow graph and test cases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8b55ebbb2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8b55ebbb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 will play a video to showcase all our movement function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8b55ebbb2_2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98b55ebbb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998383d2d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998383d2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8b55ebbb2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98b55ebbb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pins we used for our motors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98b55ebbb2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98b55ebbb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PWM for the right motor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8e5afdd37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8e5afdd3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</a:t>
            </a:r>
            <a:r>
              <a:rPr lang="en">
                <a:solidFill>
                  <a:schemeClr val="dk1"/>
                </a:solidFill>
              </a:rPr>
              <a:t>his is the PWM for the left motor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8b55ebbb2_0_1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8b55ebbb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 wll talk about the </a:t>
            </a:r>
            <a:r>
              <a:rPr lang="en"/>
              <a:t>movement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8b55ebbb2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8b55ebbb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the car moves forward by specific cm by using notches to detect the distance travelled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8b55ebbb2_0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8b55ebbb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how the car moves forward continuously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8b55ebbb2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98b55ebbb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how the car moves backward by specific cm using notches to detect the distance travelled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02900" y="1361354"/>
            <a:ext cx="3724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8227900" y="-1675"/>
            <a:ext cx="916200" cy="91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8849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ransparent frame">
  <p:cSld name="BLANK_1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8849" name="adj1"/>
            </a:avLst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  <a:solidFill>
            <a:srgbClr val="3B1106">
              <a:alpha val="6150"/>
            </a:srgbClr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02900" y="2787333"/>
            <a:ext cx="4746000" cy="2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600"/>
              </a:spcBef>
              <a:spcAft>
                <a:spcPts val="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5928400" y="916150"/>
            <a:ext cx="2299500" cy="331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8227900" y="4227300"/>
            <a:ext cx="916200" cy="91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▫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▪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▫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●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○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■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●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ria Serif"/>
              <a:buChar char="○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indent="-431800" lvl="8" marL="4114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Font typeface="Inria Serif"/>
              <a:buChar char="■"/>
              <a:defRPr i="1" sz="32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213450" y="60053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lt2"/>
                </a:solidFill>
                <a:latin typeface="Inria Serif"/>
                <a:ea typeface="Inria Serif"/>
                <a:cs typeface="Inria Serif"/>
                <a:sym typeface="Inria Serif"/>
              </a:rPr>
              <a:t>“</a:t>
            </a:r>
            <a:endParaRPr b="1" sz="9600">
              <a:solidFill>
                <a:schemeClr val="lt2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5700" y="158623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5700" y="2139163"/>
            <a:ext cx="3623100" cy="1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2794425" y="1376725"/>
            <a:ext cx="27540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5934401" y="1376725"/>
            <a:ext cx="27540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2762975" y="1376725"/>
            <a:ext cx="18459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2" type="body"/>
          </p:nvPr>
        </p:nvSpPr>
        <p:spPr>
          <a:xfrm>
            <a:off x="4802737" y="1376725"/>
            <a:ext cx="18459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8"/>
          <p:cNvSpPr txBox="1"/>
          <p:nvPr>
            <p:ph idx="3" type="body"/>
          </p:nvPr>
        </p:nvSpPr>
        <p:spPr>
          <a:xfrm>
            <a:off x="6842500" y="1376725"/>
            <a:ext cx="18459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2307300" y="0"/>
            <a:ext cx="6836700" cy="46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67825" y="3875252"/>
            <a:ext cx="1767300" cy="8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lvl="1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lvl="2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lvl="3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lvl="4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lvl="5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lvl="6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lvl="7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lvl="8" rtl="0" algn="ctr">
              <a:buNone/>
              <a:defRPr b="1" sz="1300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Medium"/>
              <a:buNone/>
              <a:defRPr sz="2200">
                <a:solidFill>
                  <a:schemeClr val="accent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indent="-3556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indent="-3556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indent="-3556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indent="-3556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indent="-3556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indent="-3556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indent="-3556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indent="-355600" lvl="8" marL="41148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gif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gif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gif"/><Relationship Id="rId4" Type="http://schemas.openxmlformats.org/officeDocument/2006/relationships/hyperlink" Target="http://drive.google.com/file/d/1VeVdegY4czkODWwMDU4O7OXnfu2cFvDn/view" TargetMode="External"/><Relationship Id="rId5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5GIM1N1MtG8-1FwPWG1DR1ukU2Tq8oc0/view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ctrTitle"/>
          </p:nvPr>
        </p:nvSpPr>
        <p:spPr>
          <a:xfrm>
            <a:off x="702900" y="1361350"/>
            <a:ext cx="4515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2104 Team A3 Motor </a:t>
            </a:r>
            <a:endParaRPr/>
          </a:p>
        </p:txBody>
      </p:sp>
      <p:sp>
        <p:nvSpPr>
          <p:cNvPr id="66" name="Google Shape;66;p13"/>
          <p:cNvSpPr txBox="1"/>
          <p:nvPr>
            <p:ph idx="4294967295" type="body"/>
          </p:nvPr>
        </p:nvSpPr>
        <p:spPr>
          <a:xfrm>
            <a:off x="702900" y="2599950"/>
            <a:ext cx="7318500" cy="1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Inria Serif"/>
                <a:ea typeface="Inria Serif"/>
                <a:cs typeface="Inria Serif"/>
                <a:sym typeface="Inria Serif"/>
              </a:rPr>
              <a:t>Members:</a:t>
            </a:r>
            <a:endParaRPr b="1" sz="1800">
              <a:latin typeface="Inria Serif"/>
              <a:ea typeface="Inria Serif"/>
              <a:cs typeface="Inria Serif"/>
              <a:sym typeface="Inria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Noor Fathima D/O Salahudeen 	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Jodie Au 			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/>
              <a:t>Siti Sarah Binte Mohamad Jailani				</a:t>
            </a:r>
            <a:endParaRPr sz="1800"/>
          </a:p>
        </p:txBody>
      </p:sp>
      <p:sp>
        <p:nvSpPr>
          <p:cNvPr id="67" name="Google Shape;67;p13"/>
          <p:cNvSpPr txBox="1"/>
          <p:nvPr>
            <p:ph idx="4294967295" type="body"/>
          </p:nvPr>
        </p:nvSpPr>
        <p:spPr>
          <a:xfrm>
            <a:off x="4450500" y="2979800"/>
            <a:ext cx="1051500" cy="1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2102557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2102418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/>
              <a:t>2102471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434275" y="35273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Backward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34275" y="905675"/>
            <a:ext cx="19233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Continuous</a:t>
            </a:r>
            <a:r>
              <a:rPr lang="en" sz="1400"/>
              <a:t> </a:t>
            </a:r>
            <a:endParaRPr sz="14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75" y="1458600"/>
            <a:ext cx="28289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10494" l="15255" r="8163" t="53316"/>
          <a:stretch/>
        </p:blipFill>
        <p:spPr>
          <a:xfrm>
            <a:off x="5029825" y="1037200"/>
            <a:ext cx="3485525" cy="29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434275" y="427763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Up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434275" y="980700"/>
            <a:ext cx="3623100" cy="4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Increase speed (duty cycle) by 10%</a:t>
            </a:r>
            <a:endParaRPr sz="1400"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00" y="1616125"/>
            <a:ext cx="36004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4"/>
          <p:cNvSpPr txBox="1"/>
          <p:nvPr>
            <p:ph type="title"/>
          </p:nvPr>
        </p:nvSpPr>
        <p:spPr>
          <a:xfrm>
            <a:off x="455700" y="44323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Slow down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5700" y="996174"/>
            <a:ext cx="36231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Decrease speed (duty cycle) by 10%</a:t>
            </a:r>
            <a:endParaRPr sz="14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00" y="1549100"/>
            <a:ext cx="349567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455700" y="44323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455700" y="996172"/>
            <a:ext cx="36231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Stops all car movement</a:t>
            </a:r>
            <a:endParaRPr sz="1400"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00" y="1549100"/>
            <a:ext cx="16097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4">
            <a:alphaModFix/>
          </a:blip>
          <a:srcRect b="49784" l="26545" r="13560" t="12138"/>
          <a:stretch/>
        </p:blipFill>
        <p:spPr>
          <a:xfrm>
            <a:off x="5086650" y="556450"/>
            <a:ext cx="3196950" cy="36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4294967295" type="title"/>
          </p:nvPr>
        </p:nvSpPr>
        <p:spPr>
          <a:xfrm>
            <a:off x="2648550" y="2292450"/>
            <a:ext cx="3846900" cy="5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Turning Accuracy</a:t>
            </a:r>
            <a:endParaRPr sz="3700"/>
          </a:p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455700" y="1377113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degrees </a:t>
            </a:r>
            <a:endParaRPr/>
          </a:p>
        </p:txBody>
      </p:sp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540350" y="184650"/>
            <a:ext cx="2686400" cy="47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64313"/>
            <a:ext cx="2212500" cy="204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900" y="1824010"/>
            <a:ext cx="2212500" cy="212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66425" y="136818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5 degrees </a:t>
            </a:r>
            <a:endParaRPr/>
          </a:p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725" y="223450"/>
            <a:ext cx="272269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5400"/>
            <a:ext cx="2203800" cy="20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001" y="1855400"/>
            <a:ext cx="2090149" cy="208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455700" y="138188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</a:t>
            </a:r>
            <a:r>
              <a:rPr lang="en"/>
              <a:t> degrees </a:t>
            </a:r>
            <a:endParaRPr/>
          </a:p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725" y="298375"/>
            <a:ext cx="2654350" cy="47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69099"/>
            <a:ext cx="2132105" cy="194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2744" y="1869108"/>
            <a:ext cx="2132106" cy="2052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434275" y="137918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180 degrees </a:t>
            </a:r>
            <a:endParaRPr/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580950" y="113675"/>
            <a:ext cx="2686325" cy="477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66400"/>
            <a:ext cx="2139002" cy="20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6573" y="1866409"/>
            <a:ext cx="2139002" cy="2087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4294967295" type="title"/>
          </p:nvPr>
        </p:nvSpPr>
        <p:spPr>
          <a:xfrm>
            <a:off x="4162200" y="2292450"/>
            <a:ext cx="819600" cy="5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PID</a:t>
            </a:r>
            <a:endParaRPr sz="3700"/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4294967295" type="title"/>
          </p:nvPr>
        </p:nvSpPr>
        <p:spPr>
          <a:xfrm>
            <a:off x="3207150" y="2292450"/>
            <a:ext cx="2729700" cy="5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Initialisation</a:t>
            </a:r>
            <a:endParaRPr sz="3700"/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5700" y="44323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  <p:sp>
        <p:nvSpPr>
          <p:cNvPr id="219" name="Google Shape;219;p32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50" y="1012750"/>
            <a:ext cx="4268376" cy="28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525" y="1357800"/>
            <a:ext cx="4049126" cy="24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455700" y="218275"/>
            <a:ext cx="6208200" cy="77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- Tuning Method: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Ziegler Nichols 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455700" y="1139038"/>
            <a:ext cx="3623100" cy="1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Inria Serif"/>
                <a:ea typeface="Inria Serif"/>
                <a:cs typeface="Inria Serif"/>
                <a:sym typeface="Inria Serif"/>
              </a:rPr>
              <a:t>Step 1:</a:t>
            </a:r>
            <a:r>
              <a:rPr lang="en" sz="1400"/>
              <a:t> Find P value by determining the oscillation point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Right motor: 39 - 60 rpm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Left motor: 48 - 66 rpm</a:t>
            </a:r>
            <a:endParaRPr sz="1400"/>
          </a:p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b="63479" l="0" r="0" t="0"/>
          <a:stretch/>
        </p:blipFill>
        <p:spPr>
          <a:xfrm>
            <a:off x="900650" y="2557150"/>
            <a:ext cx="1352550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 rotWithShape="1">
          <a:blip r:embed="rId4">
            <a:alphaModFix/>
          </a:blip>
          <a:srcRect b="0" l="0" r="19948" t="0"/>
          <a:stretch/>
        </p:blipFill>
        <p:spPr>
          <a:xfrm>
            <a:off x="4698550" y="291875"/>
            <a:ext cx="4320875" cy="42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455700" y="218275"/>
            <a:ext cx="6208200" cy="77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- Tuning Method: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Ziegler Nichols 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455700" y="1139038"/>
            <a:ext cx="3623100" cy="1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Inria Serif"/>
                <a:ea typeface="Inria Serif"/>
                <a:cs typeface="Inria Serif"/>
                <a:sym typeface="Inria Serif"/>
              </a:rPr>
              <a:t>Step 2:</a:t>
            </a:r>
            <a:r>
              <a:rPr lang="en" sz="1400"/>
              <a:t> Find I value by determining the fastest time taken to correct 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Right motor: 54 - 57  rpm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Left motor: 62 - 66 rpm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Corrects in 1 cycle</a:t>
            </a:r>
            <a:endParaRPr sz="1400"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b="37655" l="0" r="0" t="0"/>
          <a:stretch/>
        </p:blipFill>
        <p:spPr>
          <a:xfrm>
            <a:off x="900650" y="2557150"/>
            <a:ext cx="1352550" cy="7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 rotWithShape="1">
          <a:blip r:embed="rId4">
            <a:alphaModFix/>
          </a:blip>
          <a:srcRect b="21881" l="10329" r="0" t="0"/>
          <a:stretch/>
        </p:blipFill>
        <p:spPr>
          <a:xfrm>
            <a:off x="4805350" y="218275"/>
            <a:ext cx="4066850" cy="43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455700" y="218275"/>
            <a:ext cx="6208200" cy="77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- Tuning Method: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Ziegler Nichols </a:t>
            </a:r>
            <a:endParaRPr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455700" y="1139038"/>
            <a:ext cx="3623100" cy="1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Inria Serif"/>
                <a:ea typeface="Inria Serif"/>
                <a:cs typeface="Inria Serif"/>
                <a:sym typeface="Inria Serif"/>
              </a:rPr>
              <a:t>Step 3:</a:t>
            </a:r>
            <a:r>
              <a:rPr lang="en" sz="1400"/>
              <a:t> Find D value by determining the amount of errorless cycles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650" y="2557150"/>
            <a:ext cx="13525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375" y="71200"/>
            <a:ext cx="2406346" cy="4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437900" y="343250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437900" y="916200"/>
            <a:ext cx="16239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Show how the PID vary for long vs short distance</a:t>
            </a:r>
            <a:endParaRPr sz="1400"/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6"/>
          <p:cNvSpPr txBox="1"/>
          <p:nvPr>
            <p:ph type="title"/>
          </p:nvPr>
        </p:nvSpPr>
        <p:spPr>
          <a:xfrm>
            <a:off x="2349500" y="343250"/>
            <a:ext cx="1623900" cy="4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</a:t>
            </a:r>
            <a:endParaRPr/>
          </a:p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5954625" y="343250"/>
            <a:ext cx="1623900" cy="4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</a:t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500" y="1104900"/>
            <a:ext cx="2200075" cy="331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2637588" y="4569550"/>
            <a:ext cx="1623900" cy="33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Straight</a:t>
            </a:r>
            <a:endParaRPr sz="1400"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6207138" y="4569550"/>
            <a:ext cx="1623900" cy="33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Drift Left</a:t>
            </a:r>
            <a:endParaRPr sz="1400"/>
          </a:p>
        </p:txBody>
      </p:sp>
      <p:pic>
        <p:nvPicPr>
          <p:cNvPr id="261" name="Google Shape;261;p36" title="video_2022-11-25_12-58-04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4338" y="1027550"/>
            <a:ext cx="1949513" cy="346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idx="4294967295" type="title"/>
          </p:nvPr>
        </p:nvSpPr>
        <p:spPr>
          <a:xfrm>
            <a:off x="3770550" y="2292450"/>
            <a:ext cx="1602900" cy="5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Testing</a:t>
            </a:r>
            <a:endParaRPr sz="3700"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455700" y="44323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Testing: SpeedUp() Function</a:t>
            </a:r>
            <a:endParaRPr/>
          </a:p>
        </p:txBody>
      </p: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00" y="1210875"/>
            <a:ext cx="3926400" cy="100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175" y="1929650"/>
            <a:ext cx="1985250" cy="128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200" y="465763"/>
            <a:ext cx="1985250" cy="3828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7" name="Google Shape;277;p38"/>
          <p:cNvGraphicFramePr/>
          <p:nvPr/>
        </p:nvGraphicFramePr>
        <p:xfrm>
          <a:off x="455700" y="298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{79B62FD1-2D1C-4EA8-94F0-A336829A7963}</a:tableStyleId>
              </a:tblPr>
              <a:tblGrid>
                <a:gridCol w="1033250"/>
                <a:gridCol w="1251550"/>
                <a:gridCol w="1641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Test Case</a:t>
                      </a:r>
                      <a:endParaRPr b="1" sz="13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set_duty_cycle</a:t>
                      </a:r>
                      <a:endParaRPr b="1" sz="13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Outcome</a:t>
                      </a:r>
                      <a:endParaRPr b="1" sz="13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1</a:t>
                      </a:r>
                      <a:endParaRPr sz="13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80</a:t>
                      </a:r>
                      <a:endParaRPr sz="13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Set_duty_cycle = 90</a:t>
                      </a:r>
                      <a:endParaRPr sz="13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(increased by 10)</a:t>
                      </a:r>
                      <a:endParaRPr sz="13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2</a:t>
                      </a:r>
                      <a:endParaRPr sz="13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90</a:t>
                      </a:r>
                      <a:endParaRPr sz="13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Set_duty_cycle = 90</a:t>
                      </a:r>
                      <a:endParaRPr sz="13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(no change)</a:t>
                      </a:r>
                      <a:endParaRPr sz="1300">
                        <a:solidFill>
                          <a:schemeClr val="dk1"/>
                        </a:solidFill>
                        <a:latin typeface="Inria Serif"/>
                        <a:ea typeface="Inria Serif"/>
                        <a:cs typeface="Inria Serif"/>
                        <a:sym typeface="Inria Serif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455700" y="2649738"/>
            <a:ext cx="9582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Inria Serif"/>
                <a:ea typeface="Inria Serif"/>
                <a:cs typeface="Inria Serif"/>
                <a:sym typeface="Inria Serif"/>
              </a:rPr>
              <a:t>Test Cases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idx="4294967295" type="title"/>
          </p:nvPr>
        </p:nvSpPr>
        <p:spPr>
          <a:xfrm>
            <a:off x="2037150" y="2292450"/>
            <a:ext cx="5069700" cy="5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Movement Compilation </a:t>
            </a:r>
            <a:endParaRPr sz="3700"/>
          </a:p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40" title="Final Movement Video - Made with Clipchamp (3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450" y="499825"/>
            <a:ext cx="5525100" cy="41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1"/>
          <p:cNvSpPr txBox="1"/>
          <p:nvPr>
            <p:ph idx="4294967295" type="title"/>
          </p:nvPr>
        </p:nvSpPr>
        <p:spPr>
          <a:xfrm>
            <a:off x="2037150" y="2292450"/>
            <a:ext cx="5069700" cy="5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The End</a:t>
            </a:r>
            <a:endParaRPr sz="3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Pins used for Motor</a:t>
            </a:r>
            <a:endParaRPr sz="140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000" y="1715500"/>
            <a:ext cx="912450" cy="10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000" y="2781200"/>
            <a:ext cx="2876601" cy="22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Setting up the PWM for right motor</a:t>
            </a:r>
            <a:endParaRPr sz="14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000" y="1693050"/>
            <a:ext cx="5402301" cy="33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Setting up the PWM for left motor</a:t>
            </a:r>
            <a:endParaRPr sz="14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775" y="1699600"/>
            <a:ext cx="3550450" cy="32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4294967295" type="title"/>
          </p:nvPr>
        </p:nvSpPr>
        <p:spPr>
          <a:xfrm>
            <a:off x="3431700" y="2292450"/>
            <a:ext cx="2280600" cy="5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Movement</a:t>
            </a:r>
            <a:endParaRPr sz="3700"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444975" y="34323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Forward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44975" y="896175"/>
            <a:ext cx="36231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Car moves forward by Distance (cm) </a:t>
            </a:r>
            <a:endParaRPr sz="14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75" y="1449100"/>
            <a:ext cx="3985225" cy="34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950" y="405463"/>
            <a:ext cx="2437900" cy="43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444975" y="40633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Forward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44975" y="959275"/>
            <a:ext cx="19233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Continuous</a:t>
            </a:r>
            <a:endParaRPr sz="14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75" y="1512200"/>
            <a:ext cx="2762250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49784" l="26545" r="13560" t="12138"/>
          <a:stretch/>
        </p:blipFill>
        <p:spPr>
          <a:xfrm>
            <a:off x="5086650" y="556450"/>
            <a:ext cx="3196950" cy="36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423550" y="367038"/>
            <a:ext cx="3623100" cy="3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Backward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23550" y="919975"/>
            <a:ext cx="3623100" cy="3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Car moves backward by distance (cm) </a:t>
            </a:r>
            <a:endParaRPr sz="14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50" y="1472900"/>
            <a:ext cx="4007561" cy="34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200" y="183525"/>
            <a:ext cx="2687664" cy="47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ulina template">
  <a:themeElements>
    <a:clrScheme name="Custom 347">
      <a:dk1>
        <a:srgbClr val="756F6F"/>
      </a:dk1>
      <a:lt1>
        <a:srgbClr val="FFFFFF"/>
      </a:lt1>
      <a:dk2>
        <a:srgbClr val="A8A09D"/>
      </a:dk2>
      <a:lt2>
        <a:srgbClr val="F5F1F0"/>
      </a:lt2>
      <a:accent1>
        <a:srgbClr val="AD9B91"/>
      </a:accent1>
      <a:accent2>
        <a:srgbClr val="E2D1C2"/>
      </a:accent2>
      <a:accent3>
        <a:srgbClr val="C4CBBF"/>
      </a:accent3>
      <a:accent4>
        <a:srgbClr val="BFC8CB"/>
      </a:accent4>
      <a:accent5>
        <a:srgbClr val="E9DBDB"/>
      </a:accent5>
      <a:accent6>
        <a:srgbClr val="C5C4BF"/>
      </a:accent6>
      <a:hlink>
        <a:srgbClr val="413A3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